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1"/>
  </p:notesMasterIdLst>
  <p:sldIdLst>
    <p:sldId id="258" r:id="rId2"/>
    <p:sldId id="306" r:id="rId3"/>
    <p:sldId id="363" r:id="rId4"/>
    <p:sldId id="444" r:id="rId5"/>
    <p:sldId id="383" r:id="rId6"/>
    <p:sldId id="447" r:id="rId7"/>
    <p:sldId id="448" r:id="rId8"/>
    <p:sldId id="445" r:id="rId9"/>
    <p:sldId id="449" r:id="rId10"/>
    <p:sldId id="450" r:id="rId11"/>
    <p:sldId id="451" r:id="rId12"/>
    <p:sldId id="454" r:id="rId13"/>
    <p:sldId id="446" r:id="rId14"/>
    <p:sldId id="384" r:id="rId15"/>
    <p:sldId id="433" r:id="rId16"/>
    <p:sldId id="422" r:id="rId17"/>
    <p:sldId id="424" r:id="rId18"/>
    <p:sldId id="423" r:id="rId19"/>
    <p:sldId id="425" r:id="rId20"/>
    <p:sldId id="455" r:id="rId21"/>
    <p:sldId id="428" r:id="rId22"/>
    <p:sldId id="430" r:id="rId23"/>
    <p:sldId id="431" r:id="rId24"/>
    <p:sldId id="432" r:id="rId25"/>
    <p:sldId id="435" r:id="rId26"/>
    <p:sldId id="436" r:id="rId27"/>
    <p:sldId id="437" r:id="rId28"/>
    <p:sldId id="438" r:id="rId29"/>
    <p:sldId id="439" r:id="rId30"/>
    <p:sldId id="426" r:id="rId31"/>
    <p:sldId id="429" r:id="rId32"/>
    <p:sldId id="440" r:id="rId33"/>
    <p:sldId id="441" r:id="rId34"/>
    <p:sldId id="442" r:id="rId35"/>
    <p:sldId id="434" r:id="rId36"/>
    <p:sldId id="349" r:id="rId37"/>
    <p:sldId id="443" r:id="rId38"/>
    <p:sldId id="406" r:id="rId39"/>
    <p:sldId id="347" r:id="rId40"/>
    <p:sldId id="385" r:id="rId41"/>
    <p:sldId id="420" r:id="rId42"/>
    <p:sldId id="416" r:id="rId43"/>
    <p:sldId id="417" r:id="rId44"/>
    <p:sldId id="387" r:id="rId45"/>
    <p:sldId id="371" r:id="rId46"/>
    <p:sldId id="370" r:id="rId47"/>
    <p:sldId id="397" r:id="rId48"/>
    <p:sldId id="404" r:id="rId49"/>
    <p:sldId id="377" r:id="rId50"/>
    <p:sldId id="399" r:id="rId51"/>
    <p:sldId id="411" r:id="rId52"/>
    <p:sldId id="412" r:id="rId53"/>
    <p:sldId id="400" r:id="rId54"/>
    <p:sldId id="381" r:id="rId55"/>
    <p:sldId id="421" r:id="rId56"/>
    <p:sldId id="456" r:id="rId57"/>
    <p:sldId id="415" r:id="rId58"/>
    <p:sldId id="414" r:id="rId59"/>
    <p:sldId id="403" r:id="rId60"/>
    <p:sldId id="345" r:id="rId61"/>
    <p:sldId id="327" r:id="rId62"/>
    <p:sldId id="283" r:id="rId63"/>
    <p:sldId id="284" r:id="rId64"/>
    <p:sldId id="342" r:id="rId65"/>
    <p:sldId id="266" r:id="rId66"/>
    <p:sldId id="293" r:id="rId67"/>
    <p:sldId id="390" r:id="rId68"/>
    <p:sldId id="356" r:id="rId69"/>
    <p:sldId id="391" r:id="rId70"/>
    <p:sldId id="395" r:id="rId71"/>
    <p:sldId id="339" r:id="rId72"/>
    <p:sldId id="341" r:id="rId73"/>
    <p:sldId id="396" r:id="rId74"/>
    <p:sldId id="344" r:id="rId75"/>
    <p:sldId id="394" r:id="rId76"/>
    <p:sldId id="392" r:id="rId77"/>
    <p:sldId id="393" r:id="rId78"/>
    <p:sldId id="405" r:id="rId79"/>
    <p:sldId id="453" r:id="rId80"/>
    <p:sldId id="407" r:id="rId81"/>
    <p:sldId id="408" r:id="rId82"/>
    <p:sldId id="409" r:id="rId83"/>
    <p:sldId id="413" r:id="rId84"/>
    <p:sldId id="351" r:id="rId85"/>
    <p:sldId id="382" r:id="rId86"/>
    <p:sldId id="299" r:id="rId87"/>
    <p:sldId id="290" r:id="rId88"/>
    <p:sldId id="291" r:id="rId89"/>
    <p:sldId id="340" r:id="rId90"/>
    <p:sldId id="331" r:id="rId91"/>
    <p:sldId id="336" r:id="rId92"/>
    <p:sldId id="343" r:id="rId93"/>
    <p:sldId id="374" r:id="rId94"/>
    <p:sldId id="375" r:id="rId95"/>
    <p:sldId id="376" r:id="rId96"/>
    <p:sldId id="378" r:id="rId97"/>
    <p:sldId id="398" r:id="rId98"/>
    <p:sldId id="364" r:id="rId99"/>
    <p:sldId id="389" r:id="rId100"/>
    <p:sldId id="328" r:id="rId101"/>
    <p:sldId id="260" r:id="rId102"/>
    <p:sldId id="419" r:id="rId103"/>
    <p:sldId id="262" r:id="rId104"/>
    <p:sldId id="264" r:id="rId105"/>
    <p:sldId id="350" r:id="rId106"/>
    <p:sldId id="330" r:id="rId107"/>
    <p:sldId id="337" r:id="rId108"/>
    <p:sldId id="338" r:id="rId109"/>
    <p:sldId id="452" r:id="rId11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p:restoredTop sz="91429"/>
  </p:normalViewPr>
  <p:slideViewPr>
    <p:cSldViewPr snapToGrid="0">
      <p:cViewPr varScale="1">
        <p:scale>
          <a:sx n="117" d="100"/>
          <a:sy n="117" d="100"/>
        </p:scale>
        <p:origin x="1000" y="16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11.04.25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46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60</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84</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91</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108</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folders/1H3OppX22spqWLf-3pCEHsqmgzSaD5W6s"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7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87.emf"/></Relationships>
</file>

<file path=ppt/slides/_rels/slide10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9.jp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7.png"/><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4.emf"/><Relationship Id="rId7" Type="http://schemas.openxmlformats.org/officeDocument/2006/relationships/image" Target="../media/image19.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1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WG Review and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Unblinding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Plan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April 11,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February 7</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pic>
        <p:nvPicPr>
          <p:cNvPr id="3" name="Picture 2" descr="Logo Cosmic Interacting Matters">
            <a:extLst>
              <a:ext uri="{FF2B5EF4-FFF2-40B4-BE49-F238E27FC236}">
                <a16:creationId xmlns:a16="http://schemas.microsoft.com/office/drawing/2014/main" id="{E400CD0F-24BC-441F-CB4B-E10E5B30F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7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100</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101</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102</a:t>
            </a:fld>
            <a:endParaRPr lang="en-US"/>
          </a:p>
        </p:txBody>
      </p:sp>
    </p:spTree>
    <p:extLst>
      <p:ext uri="{BB962C8B-B14F-4D97-AF65-F5344CB8AC3E}">
        <p14:creationId xmlns:p14="http://schemas.microsoft.com/office/powerpoint/2010/main" val="1809887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103</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105</a:t>
            </a:fld>
            <a:endParaRPr lang="en-US"/>
          </a:p>
        </p:txBody>
      </p:sp>
    </p:spTree>
    <p:extLst>
      <p:ext uri="{BB962C8B-B14F-4D97-AF65-F5344CB8AC3E}">
        <p14:creationId xmlns:p14="http://schemas.microsoft.com/office/powerpoint/2010/main" val="4183780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106</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107</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108</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109</a:t>
            </a:fld>
            <a:endParaRPr lang="en-US"/>
          </a:p>
        </p:txBody>
      </p:sp>
    </p:spTree>
    <p:extLst>
      <p:ext uri="{BB962C8B-B14F-4D97-AF65-F5344CB8AC3E}">
        <p14:creationId xmlns:p14="http://schemas.microsoft.com/office/powerpoint/2010/main" val="327852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11</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535620"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pic>
        <p:nvPicPr>
          <p:cNvPr id="9" name="Picture 2" descr="Logo Cosmic Interacting Matters">
            <a:extLst>
              <a:ext uri="{FF2B5EF4-FFF2-40B4-BE49-F238E27FC236}">
                <a16:creationId xmlns:a16="http://schemas.microsoft.com/office/drawing/2014/main" id="{7FD9F2DF-D70C-975D-13BC-243C7FD9B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6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dirty="0"/>
          </a:p>
          <a:p>
            <a:endParaRPr lang="en-US" dirty="0"/>
          </a:p>
          <a:p>
            <a:r>
              <a:rPr lang="en-US" dirty="0"/>
              <a:t>Move forward with unblinding the unfolding for ICRC</a:t>
            </a:r>
          </a:p>
          <a:p>
            <a:pPr lvl="1"/>
            <a:r>
              <a:rPr lang="en-US" dirty="0">
                <a:solidFill>
                  <a:schemeClr val="accent3"/>
                </a:solidFill>
              </a:rPr>
              <a:t>May 1st</a:t>
            </a:r>
          </a:p>
          <a:p>
            <a:r>
              <a:rPr lang="en-US" dirty="0"/>
              <a:t>Run normalization fit as post-unblinding check</a:t>
            </a:r>
          </a:p>
          <a:p>
            <a:pPr lvl="1"/>
            <a:endParaRPr lang="en-US" dirty="0"/>
          </a:p>
          <a:p>
            <a:endParaRPr lang="en-US" dirty="0"/>
          </a:p>
          <a:p>
            <a:pPr>
              <a:buFont typeface="Wingdings" pitchFamily="2" charset="2"/>
              <a:buChar char="q"/>
            </a:pPr>
            <a:r>
              <a:rPr lang="en-US" dirty="0"/>
              <a:t> Answered CRWG questions</a:t>
            </a:r>
          </a:p>
          <a:p>
            <a:pPr>
              <a:buFont typeface="Wingdings" pitchFamily="2" charset="2"/>
              <a:buChar char="q"/>
            </a:pPr>
            <a:r>
              <a:rPr lang="en-US" dirty="0"/>
              <a:t> Finish technical review </a:t>
            </a:r>
          </a:p>
          <a:p>
            <a:pPr>
              <a:buFont typeface="Wingdings" pitchFamily="2" charset="2"/>
              <a:buChar char="q"/>
            </a:pPr>
            <a:endParaRPr lang="en-US" dirty="0"/>
          </a:p>
          <a:p>
            <a:pPr>
              <a:buFont typeface="Wingdings" pitchFamily="2" charset="2"/>
              <a:buChar char="q"/>
            </a:pPr>
            <a:r>
              <a:rPr lang="en-US" dirty="0"/>
              <a:t> Ask for a collaboration reviewer</a:t>
            </a:r>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12</a:t>
            </a:fld>
            <a:endParaRPr lang="en-US" dirty="0"/>
          </a:p>
        </p:txBody>
      </p:sp>
      <p:sp>
        <p:nvSpPr>
          <p:cNvPr id="6" name="TextBox 5">
            <a:extLst>
              <a:ext uri="{FF2B5EF4-FFF2-40B4-BE49-F238E27FC236}">
                <a16:creationId xmlns:a16="http://schemas.microsoft.com/office/drawing/2014/main" id="{86225797-89E9-91DA-C7DB-BCB303F05203}"/>
              </a:ext>
            </a:extLst>
          </p:cNvPr>
          <p:cNvSpPr txBox="1"/>
          <p:nvPr/>
        </p:nvSpPr>
        <p:spPr>
          <a:xfrm>
            <a:off x="3581400" y="6081991"/>
            <a:ext cx="5208734" cy="369332"/>
          </a:xfrm>
          <a:prstGeom prst="rect">
            <a:avLst/>
          </a:prstGeom>
          <a:noFill/>
        </p:spPr>
        <p:txBody>
          <a:bodyPr wrap="none" rtlCol="0">
            <a:spAutoFit/>
          </a:bodyPr>
          <a:lstStyle/>
          <a:p>
            <a:r>
              <a:rPr lang="en-US" dirty="0">
                <a:solidFill>
                  <a:srgbClr val="74B842"/>
                </a:solidFill>
              </a:rPr>
              <a:t>Thank you for listening. Do you have more questions?</a:t>
            </a:r>
          </a:p>
        </p:txBody>
      </p:sp>
      <p:sp>
        <p:nvSpPr>
          <p:cNvPr id="8" name="TextBox 7">
            <a:extLst>
              <a:ext uri="{FF2B5EF4-FFF2-40B4-BE49-F238E27FC236}">
                <a16:creationId xmlns:a16="http://schemas.microsoft.com/office/drawing/2014/main" id="{E3A7EAD9-002B-D378-96DF-D49F486E0701}"/>
              </a:ext>
            </a:extLst>
          </p:cNvPr>
          <p:cNvSpPr txBox="1"/>
          <p:nvPr/>
        </p:nvSpPr>
        <p:spPr>
          <a:xfrm>
            <a:off x="582386" y="3674859"/>
            <a:ext cx="533400" cy="369332"/>
          </a:xfrm>
          <a:prstGeom prst="rect">
            <a:avLst/>
          </a:prstGeom>
          <a:noFill/>
        </p:spPr>
        <p:txBody>
          <a:bodyPr wrap="square">
            <a:spAutoFit/>
          </a:bodyPr>
          <a:lstStyle/>
          <a:p>
            <a:r>
              <a:rPr lang="en-DE"/>
              <a:t>✅</a:t>
            </a:r>
            <a:endParaRPr lang="en-US" dirty="0"/>
          </a:p>
        </p:txBody>
      </p:sp>
      <p:pic>
        <p:nvPicPr>
          <p:cNvPr id="7" name="Picture 2" descr="Logo Cosmic Interacting Matters">
            <a:extLst>
              <a:ext uri="{FF2B5EF4-FFF2-40B4-BE49-F238E27FC236}">
                <a16:creationId xmlns:a16="http://schemas.microsoft.com/office/drawing/2014/main" id="{A532B162-BFE9-6E5C-D3A5-A6617A698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D4D8F12B-8175-35D7-DA5E-48E8B6D6465C}"/>
              </a:ext>
            </a:extLst>
          </p:cNvPr>
          <p:cNvPicPr>
            <a:picLocks noChangeAspect="1"/>
          </p:cNvPicPr>
          <p:nvPr/>
        </p:nvPicPr>
        <p:blipFill rotWithShape="1">
          <a:blip r:embed="rId3"/>
          <a:srcRect l="7825" r="6977" b="31102"/>
          <a:stretch/>
        </p:blipFill>
        <p:spPr>
          <a:xfrm>
            <a:off x="5697895" y="1066184"/>
            <a:ext cx="6376495" cy="4725631"/>
          </a:xfrm>
          <a:prstGeom prst="rect">
            <a:avLst/>
          </a:prstGeom>
        </p:spPr>
      </p:pic>
    </p:spTree>
    <p:extLst>
      <p:ext uri="{BB962C8B-B14F-4D97-AF65-F5344CB8AC3E}">
        <p14:creationId xmlns:p14="http://schemas.microsoft.com/office/powerpoint/2010/main" val="40364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32-84F9-AD2B-0375-47AF8B9143AD}"/>
              </a:ext>
            </a:extLst>
          </p:cNvPr>
          <p:cNvSpPr>
            <a:spLocks noGrp="1"/>
          </p:cNvSpPr>
          <p:nvPr>
            <p:ph type="title"/>
          </p:nvPr>
        </p:nvSpPr>
        <p:spPr/>
        <p:txBody>
          <a:bodyPr/>
          <a:lstStyle/>
          <a:p>
            <a:r>
              <a:rPr lang="en-US" dirty="0"/>
              <a:t>Check impact of primary input model</a:t>
            </a:r>
          </a:p>
        </p:txBody>
      </p:sp>
      <p:pic>
        <p:nvPicPr>
          <p:cNvPr id="7" name="Content Placeholder 6" descr="A graph of a graph of a graph&#10;&#10;AI-generated content may be incorrect.">
            <a:extLst>
              <a:ext uri="{FF2B5EF4-FFF2-40B4-BE49-F238E27FC236}">
                <a16:creationId xmlns:a16="http://schemas.microsoft.com/office/drawing/2014/main" id="{EC5700B1-FE28-0947-FAD9-9F4B6A8D1FBB}"/>
              </a:ext>
            </a:extLst>
          </p:cNvPr>
          <p:cNvPicPr>
            <a:picLocks noGrp="1" noChangeAspect="1"/>
          </p:cNvPicPr>
          <p:nvPr>
            <p:ph idx="1"/>
          </p:nvPr>
        </p:nvPicPr>
        <p:blipFill>
          <a:blip r:embed="rId2"/>
          <a:stretch>
            <a:fillRect/>
          </a:stretch>
        </p:blipFill>
        <p:spPr>
          <a:xfrm>
            <a:off x="6292485" y="0"/>
            <a:ext cx="4378335" cy="3203782"/>
          </a:xfrm>
        </p:spPr>
      </p:pic>
      <p:sp>
        <p:nvSpPr>
          <p:cNvPr id="4" name="Date Placeholder 3">
            <a:extLst>
              <a:ext uri="{FF2B5EF4-FFF2-40B4-BE49-F238E27FC236}">
                <a16:creationId xmlns:a16="http://schemas.microsoft.com/office/drawing/2014/main" id="{F1A8D658-75B9-A87E-C3A2-86E6016AAAA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87121D5-61F9-C079-D152-9CD841778E0B}"/>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9" name="Picture 8" descr="A graph of a graph with numbers and lines&#10;&#10;AI-generated content may be incorrect.">
            <a:extLst>
              <a:ext uri="{FF2B5EF4-FFF2-40B4-BE49-F238E27FC236}">
                <a16:creationId xmlns:a16="http://schemas.microsoft.com/office/drawing/2014/main" id="{2A938102-1CF3-1AA0-3D13-27535E7BD4F2}"/>
              </a:ext>
            </a:extLst>
          </p:cNvPr>
          <p:cNvPicPr>
            <a:picLocks noChangeAspect="1"/>
          </p:cNvPicPr>
          <p:nvPr/>
        </p:nvPicPr>
        <p:blipFill>
          <a:blip r:embed="rId3"/>
          <a:stretch>
            <a:fillRect/>
          </a:stretch>
        </p:blipFill>
        <p:spPr>
          <a:xfrm>
            <a:off x="6292484" y="3152568"/>
            <a:ext cx="4378336" cy="3203782"/>
          </a:xfrm>
          <a:prstGeom prst="rect">
            <a:avLst/>
          </a:prstGeom>
        </p:spPr>
      </p:pic>
      <p:pic>
        <p:nvPicPr>
          <p:cNvPr id="11" name="Picture 10" descr="A graph of a graph with numbers and lines&#10;&#10;AI-generated content may be incorrect.">
            <a:extLst>
              <a:ext uri="{FF2B5EF4-FFF2-40B4-BE49-F238E27FC236}">
                <a16:creationId xmlns:a16="http://schemas.microsoft.com/office/drawing/2014/main" id="{80EFA987-234A-8DC3-359E-1EB8125B4BEE}"/>
              </a:ext>
            </a:extLst>
          </p:cNvPr>
          <p:cNvPicPr>
            <a:picLocks noChangeAspect="1"/>
          </p:cNvPicPr>
          <p:nvPr/>
        </p:nvPicPr>
        <p:blipFill>
          <a:blip r:embed="rId4"/>
          <a:stretch>
            <a:fillRect/>
          </a:stretch>
        </p:blipFill>
        <p:spPr>
          <a:xfrm>
            <a:off x="838200" y="3152568"/>
            <a:ext cx="4378336" cy="3203782"/>
          </a:xfrm>
          <a:prstGeom prst="rect">
            <a:avLst/>
          </a:prstGeom>
        </p:spPr>
      </p:pic>
      <p:sp>
        <p:nvSpPr>
          <p:cNvPr id="12" name="TextBox 11">
            <a:extLst>
              <a:ext uri="{FF2B5EF4-FFF2-40B4-BE49-F238E27FC236}">
                <a16:creationId xmlns:a16="http://schemas.microsoft.com/office/drawing/2014/main" id="{A0E77FC1-F628-66D0-AD52-3B7C312D117C}"/>
              </a:ext>
            </a:extLst>
          </p:cNvPr>
          <p:cNvSpPr txBox="1"/>
          <p:nvPr/>
        </p:nvSpPr>
        <p:spPr>
          <a:xfrm>
            <a:off x="654756" y="1399822"/>
            <a:ext cx="5273431" cy="1200329"/>
          </a:xfrm>
          <a:prstGeom prst="rect">
            <a:avLst/>
          </a:prstGeom>
          <a:noFill/>
        </p:spPr>
        <p:txBody>
          <a:bodyPr wrap="none" rtlCol="0">
            <a:spAutoFit/>
          </a:bodyPr>
          <a:lstStyle/>
          <a:p>
            <a:pPr marL="285750" indent="-285750">
              <a:buFont typeface="Arial" panose="020B0604020202020204" pitchFamily="34" charset="0"/>
              <a:buChar char="•"/>
            </a:pPr>
            <a:r>
              <a:rPr lang="en-US" dirty="0"/>
              <a:t>build model on H4a</a:t>
            </a:r>
          </a:p>
          <a:p>
            <a:pPr marL="285750" indent="-285750">
              <a:buFont typeface="Arial" panose="020B0604020202020204" pitchFamily="34" charset="0"/>
              <a:buChar char="•"/>
            </a:pPr>
            <a:r>
              <a:rPr lang="en-US" dirty="0"/>
              <a:t>unfold H3a, H4a and GSF</a:t>
            </a:r>
          </a:p>
          <a:p>
            <a:pPr marL="285750" indent="-285750">
              <a:buFont typeface="Arial" panose="020B0604020202020204" pitchFamily="34" charset="0"/>
              <a:buChar char="•"/>
            </a:pPr>
            <a:r>
              <a:rPr lang="en-US" dirty="0"/>
              <a:t>green line should align with 1</a:t>
            </a:r>
          </a:p>
          <a:p>
            <a:pPr marL="285750" indent="-285750">
              <a:buFont typeface="Wingdings" pitchFamily="2" charset="2"/>
              <a:buChar char="Ø"/>
            </a:pPr>
            <a:r>
              <a:rPr lang="en-US" dirty="0">
                <a:solidFill>
                  <a:srgbClr val="74B842"/>
                </a:solidFill>
              </a:rPr>
              <a:t>Unfolding independent of input primary flux model</a:t>
            </a:r>
          </a:p>
        </p:txBody>
      </p:sp>
      <p:sp>
        <p:nvSpPr>
          <p:cNvPr id="13" name="Rectangle 12">
            <a:extLst>
              <a:ext uri="{FF2B5EF4-FFF2-40B4-BE49-F238E27FC236}">
                <a16:creationId xmlns:a16="http://schemas.microsoft.com/office/drawing/2014/main" id="{7148B4D1-E7AE-2212-ED1F-9C84BA5A5CDE}"/>
              </a:ext>
            </a:extLst>
          </p:cNvPr>
          <p:cNvSpPr/>
          <p:nvPr/>
        </p:nvSpPr>
        <p:spPr>
          <a:xfrm>
            <a:off x="3049946"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25CE0E-8A73-A576-2A75-ADA04BC29DD5}"/>
              </a:ext>
            </a:extLst>
          </p:cNvPr>
          <p:cNvSpPr/>
          <p:nvPr/>
        </p:nvSpPr>
        <p:spPr>
          <a:xfrm>
            <a:off x="8504230"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5D90-9A15-6F81-21DA-9BCA6CBF50A6}"/>
              </a:ext>
            </a:extLst>
          </p:cNvPr>
          <p:cNvSpPr/>
          <p:nvPr/>
        </p:nvSpPr>
        <p:spPr>
          <a:xfrm>
            <a:off x="8504230" y="69954"/>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E43635-92A2-ECFE-CABA-F240A7889B23}"/>
              </a:ext>
            </a:extLst>
          </p:cNvPr>
          <p:cNvSpPr txBox="1"/>
          <p:nvPr/>
        </p:nvSpPr>
        <p:spPr>
          <a:xfrm>
            <a:off x="3825716" y="6392540"/>
            <a:ext cx="684510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A5A5A5"/>
                </a:solidFill>
              </a:rPr>
              <a:t>grey ratio to </a:t>
            </a:r>
            <a:r>
              <a:rPr lang="en-US" sz="1200" dirty="0" err="1">
                <a:solidFill>
                  <a:srgbClr val="A5A5A5"/>
                </a:solidFill>
              </a:rPr>
              <a:t>MCEq</a:t>
            </a:r>
            <a:r>
              <a:rPr lang="en-US" sz="1200" dirty="0">
                <a:solidFill>
                  <a:srgbClr val="A5A5A5"/>
                </a:solidFill>
              </a:rPr>
              <a:t> depends on the expectation value per bin, here this is calculated based on H4a </a:t>
            </a:r>
          </a:p>
          <a:p>
            <a:r>
              <a:rPr lang="en-US" sz="1200" dirty="0">
                <a:solidFill>
                  <a:srgbClr val="A5A5A5"/>
                </a:solidFill>
                <a:sym typeface="Wingdings" pitchFamily="2" charset="2"/>
              </a:rPr>
              <a:t> this leads to minor deviations for H3a and GSF</a:t>
            </a:r>
            <a:endParaRPr lang="en-US" sz="1200" dirty="0">
              <a:solidFill>
                <a:srgbClr val="A5A5A5"/>
              </a:solidFill>
            </a:endParaRPr>
          </a:p>
        </p:txBody>
      </p:sp>
    </p:spTree>
    <p:extLst>
      <p:ext uri="{BB962C8B-B14F-4D97-AF65-F5344CB8AC3E}">
        <p14:creationId xmlns:p14="http://schemas.microsoft.com/office/powerpoint/2010/main" val="394651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23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375698" cy="738664"/>
          </a:xfrm>
          <a:prstGeom prst="rect">
            <a:avLst/>
          </a:prstGeom>
          <a:noFill/>
        </p:spPr>
        <p:txBody>
          <a:bodyPr wrap="none" rtlCol="0">
            <a:spAutoFit/>
          </a:bodyPr>
          <a:lstStyle/>
          <a:p>
            <a:r>
              <a:rPr lang="en-DE" sz="1400" dirty="0">
                <a:solidFill>
                  <a:srgbClr val="74B842"/>
                </a:solidFill>
              </a:rPr>
              <a:t>ICRC unblinding </a:t>
            </a:r>
          </a:p>
          <a:p>
            <a:r>
              <a:rPr lang="en-DE" sz="1400" dirty="0">
                <a:solidFill>
                  <a:srgbClr val="74B842"/>
                </a:solidFill>
              </a:rPr>
              <a:t>deadline: </a:t>
            </a:r>
          </a:p>
          <a:p>
            <a:r>
              <a:rPr lang="en-DE" sz="1400" dirty="0">
                <a:solidFill>
                  <a:srgbClr val="74B842"/>
                </a:solidFill>
              </a:rPr>
              <a:t>May 1st</a:t>
            </a: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418978" cy="523220"/>
          </a:xfrm>
          <a:prstGeom prst="rect">
            <a:avLst/>
          </a:prstGeom>
          <a:noFill/>
        </p:spPr>
        <p:txBody>
          <a:bodyPr wrap="none" rtlCol="0">
            <a:spAutoFit/>
          </a:bodyPr>
          <a:lstStyle/>
          <a:p>
            <a:r>
              <a:rPr lang="en-DE" sz="1400" dirty="0">
                <a:solidFill>
                  <a:schemeClr val="accent4"/>
                </a:solidFill>
              </a:rPr>
              <a:t>Run as post</a:t>
            </a:r>
          </a:p>
          <a:p>
            <a:r>
              <a:rPr lang="en-GB" sz="1400" dirty="0">
                <a:solidFill>
                  <a:schemeClr val="accent4"/>
                </a:solidFill>
              </a:rPr>
              <a:t>u</a:t>
            </a:r>
            <a:r>
              <a:rPr lang="en-DE" sz="1400" dirty="0">
                <a:solidFill>
                  <a:schemeClr val="accent4"/>
                </a:solidFill>
              </a:rPr>
              <a:t>nblinding check</a:t>
            </a: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36</a:t>
            </a:fld>
            <a:endParaRPr lang="en-US"/>
          </a:p>
        </p:txBody>
      </p:sp>
    </p:spTree>
    <p:extLst>
      <p:ext uri="{BB962C8B-B14F-4D97-AF65-F5344CB8AC3E}">
        <p14:creationId xmlns:p14="http://schemas.microsoft.com/office/powerpoint/2010/main" val="3607712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39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a:t>
            </a:r>
            <a:r>
              <a:rPr lang="en-DE">
                <a:sym typeface="Wingdings" pitchFamily="2" charset="2"/>
              </a:rPr>
              <a:t>months </a:t>
            </a:r>
            <a:r>
              <a:rPr lang="de-DE" dirty="0" err="1">
                <a:sym typeface="Wingdings" pitchFamily="2" charset="2"/>
              </a:rPr>
              <a:t>needed</a:t>
            </a:r>
            <a:endParaRPr lang="en-DE" dirty="0">
              <a:sym typeface="Wingdings" pitchFamily="2" charset="2"/>
            </a:endParaRP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a:t>
            </a:r>
            <a:r>
              <a:rPr lang="en-DE">
                <a:solidFill>
                  <a:srgbClr val="74B842"/>
                </a:solidFill>
                <a:sym typeface="Wingdings" pitchFamily="2" charset="2"/>
              </a:rPr>
              <a:t>: includes both the unfolded muon </a:t>
            </a:r>
            <a:r>
              <a:rPr lang="en-DE" dirty="0">
                <a:solidFill>
                  <a:srgbClr val="74B842"/>
                </a:solidFill>
                <a:sym typeface="Wingdings" pitchFamily="2" charset="2"/>
              </a:rPr>
              <a:t>flux and the normalization fit </a:t>
            </a:r>
          </a:p>
          <a:p>
            <a:pPr lvl="1">
              <a:buFont typeface="Wingdings" pitchFamily="2" charset="2"/>
              <a:buChar char="Ø"/>
            </a:pPr>
            <a:r>
              <a:rPr lang="en-DE" dirty="0">
                <a:solidFill>
                  <a:srgbClr val="74B842"/>
                </a:solidFill>
                <a:sym typeface="Wingdings" pitchFamily="2" charset="2"/>
              </a:rPr>
              <a:t> finish first draft </a:t>
            </a:r>
            <a:r>
              <a:rPr lang="en-DE">
                <a:solidFill>
                  <a:srgbClr val="74B842"/>
                </a:solidFill>
                <a:sym typeface="Wingdings" pitchFamily="2" charset="2"/>
              </a:rPr>
              <a:t>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a:t>
            </a:fld>
            <a:endParaRPr lang="en-US"/>
          </a:p>
        </p:txBody>
      </p:sp>
      <p:sp>
        <p:nvSpPr>
          <p:cNvPr id="6" name="Rounded Rectangle 5">
            <a:extLst>
              <a:ext uri="{FF2B5EF4-FFF2-40B4-BE49-F238E27FC236}">
                <a16:creationId xmlns:a16="http://schemas.microsoft.com/office/drawing/2014/main" id="{3738BD38-A0E1-7D2E-7C5C-7D067E7B3CD9}"/>
              </a:ext>
            </a:extLst>
          </p:cNvPr>
          <p:cNvSpPr/>
          <p:nvPr/>
        </p:nvSpPr>
        <p:spPr>
          <a:xfrm>
            <a:off x="6716890" y="5854612"/>
            <a:ext cx="3431822" cy="8240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PhD deadline: July </a:t>
            </a:r>
          </a:p>
          <a:p>
            <a:pPr algn="ctr"/>
            <a:r>
              <a:rPr lang="en-US" sz="1400" dirty="0">
                <a:solidFill>
                  <a:schemeClr val="tx1"/>
                </a:solidFill>
              </a:rPr>
              <a:t>Leander </a:t>
            </a:r>
            <a:r>
              <a:rPr lang="en-US" sz="1400" dirty="0" err="1">
                <a:solidFill>
                  <a:schemeClr val="tx1"/>
                </a:solidFill>
              </a:rPr>
              <a:t>Flottau</a:t>
            </a:r>
            <a:r>
              <a:rPr lang="en-US" sz="1400" dirty="0">
                <a:solidFill>
                  <a:schemeClr val="tx1"/>
                </a:solidFill>
              </a:rPr>
              <a:t> is working on forward fit</a:t>
            </a:r>
          </a:p>
          <a:p>
            <a:pPr algn="ctr"/>
            <a:r>
              <a:rPr lang="en-US" sz="1400" dirty="0">
                <a:solidFill>
                  <a:schemeClr val="tx1"/>
                </a:solidFill>
              </a:rPr>
              <a:t>I’ll stay in academia </a:t>
            </a:r>
            <a:r>
              <a:rPr lang="en-US" sz="1400" dirty="0">
                <a:solidFill>
                  <a:schemeClr val="tx1"/>
                </a:solidFill>
                <a:sym typeface="Wingdings" pitchFamily="2" charset="2"/>
              </a:rPr>
              <a:t> finish analysis</a:t>
            </a:r>
            <a:endParaRPr lang="en-US" sz="1400" dirty="0">
              <a:solidFill>
                <a:schemeClr val="tx1"/>
              </a:solidFill>
            </a:endParaRPr>
          </a:p>
        </p:txBody>
      </p:sp>
      <p:pic>
        <p:nvPicPr>
          <p:cNvPr id="7" name="Picture 2" descr="Logo Cosmic Interacting Matters">
            <a:extLst>
              <a:ext uri="{FF2B5EF4-FFF2-40B4-BE49-F238E27FC236}">
                <a16:creationId xmlns:a16="http://schemas.microsoft.com/office/drawing/2014/main" id="{76FDCC60-0044-C67B-25A6-5527E39D3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9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41</a:t>
            </a:fld>
            <a:endParaRPr lang="en-US"/>
          </a:p>
        </p:txBody>
      </p:sp>
    </p:spTree>
    <p:extLst>
      <p:ext uri="{BB962C8B-B14F-4D97-AF65-F5344CB8AC3E}">
        <p14:creationId xmlns:p14="http://schemas.microsoft.com/office/powerpoint/2010/main" val="83445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43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44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140247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48</a:t>
            </a:fld>
            <a:endParaRPr lang="en-US"/>
          </a:p>
        </p:txBody>
      </p:sp>
    </p:spTree>
    <p:extLst>
      <p:ext uri="{BB962C8B-B14F-4D97-AF65-F5344CB8AC3E}">
        <p14:creationId xmlns:p14="http://schemas.microsoft.com/office/powerpoint/2010/main" val="473681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52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53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55</a:t>
            </a:fld>
            <a:endParaRPr lang="en-US"/>
          </a:p>
        </p:txBody>
      </p:sp>
    </p:spTree>
    <p:extLst>
      <p:ext uri="{BB962C8B-B14F-4D97-AF65-F5344CB8AC3E}">
        <p14:creationId xmlns:p14="http://schemas.microsoft.com/office/powerpoint/2010/main" val="424577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A81-02AF-E830-2D73-3B4095EFC6E6}"/>
              </a:ext>
            </a:extLst>
          </p:cNvPr>
          <p:cNvSpPr>
            <a:spLocks noGrp="1"/>
          </p:cNvSpPr>
          <p:nvPr>
            <p:ph type="title"/>
          </p:nvPr>
        </p:nvSpPr>
        <p:spPr/>
        <p:txBody>
          <a:bodyPr/>
          <a:lstStyle/>
          <a:p>
            <a:r>
              <a:rPr lang="en-US" dirty="0"/>
              <a:t>Rates per month – Level 5 </a:t>
            </a:r>
          </a:p>
        </p:txBody>
      </p:sp>
      <p:pic>
        <p:nvPicPr>
          <p:cNvPr id="6" name="Content Placeholder 5">
            <a:extLst>
              <a:ext uri="{FF2B5EF4-FFF2-40B4-BE49-F238E27FC236}">
                <a16:creationId xmlns:a16="http://schemas.microsoft.com/office/drawing/2014/main" id="{96E17D1A-0BA5-B719-90C5-4FD8727B0851}"/>
              </a:ext>
            </a:extLst>
          </p:cNvPr>
          <p:cNvPicPr>
            <a:picLocks noGrp="1" noChangeAspect="1"/>
          </p:cNvPicPr>
          <p:nvPr>
            <p:ph idx="1"/>
          </p:nvPr>
        </p:nvPicPr>
        <p:blipFill>
          <a:blip r:embed="rId2"/>
          <a:stretch>
            <a:fillRect/>
          </a:stretch>
        </p:blipFill>
        <p:spPr>
          <a:xfrm>
            <a:off x="0" y="1259461"/>
            <a:ext cx="5663109" cy="4364477"/>
          </a:xfrm>
        </p:spPr>
      </p:pic>
      <p:sp>
        <p:nvSpPr>
          <p:cNvPr id="4" name="Date Placeholder 3">
            <a:extLst>
              <a:ext uri="{FF2B5EF4-FFF2-40B4-BE49-F238E27FC236}">
                <a16:creationId xmlns:a16="http://schemas.microsoft.com/office/drawing/2014/main" id="{A533BDFB-A482-1FE7-5AF0-A4A0C732B3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694510-8479-0366-61AC-9A2A4929E98D}"/>
              </a:ext>
            </a:extLst>
          </p:cNvPr>
          <p:cNvSpPr>
            <a:spLocks noGrp="1"/>
          </p:cNvSpPr>
          <p:nvPr>
            <p:ph type="sldNum" sz="quarter" idx="12"/>
          </p:nvPr>
        </p:nvSpPr>
        <p:spPr/>
        <p:txBody>
          <a:bodyPr/>
          <a:lstStyle/>
          <a:p>
            <a:fld id="{CD8304E6-5469-594D-85BC-E468E92D2243}" type="slidenum">
              <a:rPr lang="en-US" smtClean="0"/>
              <a:t>56</a:t>
            </a:fld>
            <a:endParaRPr lang="en-US" dirty="0"/>
          </a:p>
        </p:txBody>
      </p:sp>
      <p:pic>
        <p:nvPicPr>
          <p:cNvPr id="7" name="Picture 6">
            <a:extLst>
              <a:ext uri="{FF2B5EF4-FFF2-40B4-BE49-F238E27FC236}">
                <a16:creationId xmlns:a16="http://schemas.microsoft.com/office/drawing/2014/main" id="{C00AD623-9062-B785-F85C-1342522944AB}"/>
              </a:ext>
            </a:extLst>
          </p:cNvPr>
          <p:cNvPicPr>
            <a:picLocks noChangeAspect="1"/>
          </p:cNvPicPr>
          <p:nvPr/>
        </p:nvPicPr>
        <p:blipFill>
          <a:blip r:embed="rId3"/>
          <a:stretch>
            <a:fillRect/>
          </a:stretch>
        </p:blipFill>
        <p:spPr>
          <a:xfrm>
            <a:off x="6194404" y="1246762"/>
            <a:ext cx="5663109" cy="4364476"/>
          </a:xfrm>
          <a:prstGeom prst="rect">
            <a:avLst/>
          </a:prstGeom>
        </p:spPr>
      </p:pic>
      <p:sp>
        <p:nvSpPr>
          <p:cNvPr id="8" name="TextBox 7">
            <a:extLst>
              <a:ext uri="{FF2B5EF4-FFF2-40B4-BE49-F238E27FC236}">
                <a16:creationId xmlns:a16="http://schemas.microsoft.com/office/drawing/2014/main" id="{802AD483-C6AD-43A0-EB02-1CEF5BD39754}"/>
              </a:ext>
            </a:extLst>
          </p:cNvPr>
          <p:cNvSpPr txBox="1"/>
          <p:nvPr/>
        </p:nvSpPr>
        <p:spPr>
          <a:xfrm>
            <a:off x="10439432" y="1044380"/>
            <a:ext cx="1418081" cy="307777"/>
          </a:xfrm>
          <a:prstGeom prst="rect">
            <a:avLst/>
          </a:prstGeom>
          <a:noFill/>
        </p:spPr>
        <p:txBody>
          <a:bodyPr wrap="none" rtlCol="0">
            <a:spAutoFit/>
          </a:bodyPr>
          <a:lstStyle/>
          <a:p>
            <a:r>
              <a:rPr lang="en-US" sz="1400" dirty="0"/>
              <a:t>scaled on Level 4</a:t>
            </a:r>
          </a:p>
        </p:txBody>
      </p:sp>
    </p:spTree>
    <p:extLst>
      <p:ext uri="{BB962C8B-B14F-4D97-AF65-F5344CB8AC3E}">
        <p14:creationId xmlns:p14="http://schemas.microsoft.com/office/powerpoint/2010/main" val="562887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57</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pic>
        <p:nvPicPr>
          <p:cNvPr id="3" name="Picture 2" descr="Logo Cosmic Interacting Matters">
            <a:extLst>
              <a:ext uri="{FF2B5EF4-FFF2-40B4-BE49-F238E27FC236}">
                <a16:creationId xmlns:a16="http://schemas.microsoft.com/office/drawing/2014/main" id="{805C197D-BEF5-888A-8204-ABDCEB994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27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60</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63</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64</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65</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66</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67</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68</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69</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pic>
        <p:nvPicPr>
          <p:cNvPr id="8" name="Picture 2" descr="Logo Cosmic Interacting Matters">
            <a:extLst>
              <a:ext uri="{FF2B5EF4-FFF2-40B4-BE49-F238E27FC236}">
                <a16:creationId xmlns:a16="http://schemas.microsoft.com/office/drawing/2014/main" id="{D2BE94FD-33A6-5108-47A6-02EDF86A0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40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70</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71</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79</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pic>
        <p:nvPicPr>
          <p:cNvPr id="7" name="Picture 2" descr="Logo Cosmic Interacting Matters">
            <a:extLst>
              <a:ext uri="{FF2B5EF4-FFF2-40B4-BE49-F238E27FC236}">
                <a16:creationId xmlns:a16="http://schemas.microsoft.com/office/drawing/2014/main" id="{19ED9F33-B05D-D2A2-A80D-3748D2C8E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05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84</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85</a:t>
            </a:fld>
            <a:endParaRPr lang="en-US"/>
          </a:p>
        </p:txBody>
      </p:sp>
    </p:spTree>
    <p:extLst>
      <p:ext uri="{BB962C8B-B14F-4D97-AF65-F5344CB8AC3E}">
        <p14:creationId xmlns:p14="http://schemas.microsoft.com/office/powerpoint/2010/main" val="1003153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86</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88</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pic>
        <p:nvPicPr>
          <p:cNvPr id="3" name="Picture 2" descr="Logo Cosmic Interacting Matters">
            <a:extLst>
              <a:ext uri="{FF2B5EF4-FFF2-40B4-BE49-F238E27FC236}">
                <a16:creationId xmlns:a16="http://schemas.microsoft.com/office/drawing/2014/main" id="{7E88EE25-048E-226D-10A9-0E8FA0249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91</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93</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97</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98</a:t>
            </a:fld>
            <a:endParaRPr lang="en-US"/>
          </a:p>
        </p:txBody>
      </p:sp>
    </p:spTree>
    <p:extLst>
      <p:ext uri="{BB962C8B-B14F-4D97-AF65-F5344CB8AC3E}">
        <p14:creationId xmlns:p14="http://schemas.microsoft.com/office/powerpoint/2010/main" val="3147902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99</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17475</TotalTime>
  <Words>4236</Words>
  <Application>Microsoft Macintosh PowerPoint</Application>
  <PresentationFormat>Widescreen</PresentationFormat>
  <Paragraphs>848</Paragraphs>
  <Slides>109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Akkurat Office</vt:lpstr>
      <vt:lpstr>Akkurat-Bold</vt:lpstr>
      <vt:lpstr>Arial</vt:lpstr>
      <vt:lpstr>Calibri</vt:lpstr>
      <vt:lpstr>Calibri Light</vt:lpstr>
      <vt:lpstr>Cambria Math</vt:lpstr>
      <vt:lpstr>Wingdings</vt:lpstr>
      <vt:lpstr>Office</vt:lpstr>
      <vt:lpstr>Muon Flux Unfolding:  WG Review and Unblinding Plan   Pascal Gutjahr </vt:lpstr>
      <vt:lpstr>Analysis Goals: Detect Prompt Muons</vt:lpstr>
      <vt:lpstr>Overview</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Check impact of primary input model</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 – Level 5 </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504</cp:revision>
  <cp:lastPrinted>2024-03-17T23:23:36Z</cp:lastPrinted>
  <dcterms:created xsi:type="dcterms:W3CDTF">2023-09-19T10:10:31Z</dcterms:created>
  <dcterms:modified xsi:type="dcterms:W3CDTF">2025-04-11T13:27:01Z</dcterms:modified>
</cp:coreProperties>
</file>